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6E1AB-B488-9E4C-B110-31E1B9E9187C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B00A-95DA-5F40-A72F-97B03722B3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6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Отвественность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2BB00A-95DA-5F40-A72F-97B03722B37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901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7FB618-7590-9A4E-8309-C2A1E408C1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ОтвеТсТвенность</a:t>
            </a:r>
            <a:r>
              <a:rPr lang="ru-RU" dirty="0" smtClean="0"/>
              <a:t> </a:t>
            </a:r>
            <a:r>
              <a:rPr lang="ru-RU" dirty="0"/>
              <a:t>несовершеннолетних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762000"/>
            <a:ext cx="6358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ПРОКУРАТУРА РОССИЙСКОЙ ФЕДЕРАЦИИ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ПРОКУРАТУРА ПЕНЗЕНСКОЙ ОБЛАСТИ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ПРОКУРАТУРА ЛОПАТИНСКОГО РАЙОНА</a:t>
            </a:r>
          </a:p>
        </p:txBody>
      </p:sp>
      <p:pic>
        <p:nvPicPr>
          <p:cNvPr id="4" name="Picture 2" descr="C:\Users\1\Videos\Pictures\картинки\Gerb_Prokuratury_R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62400"/>
            <a:ext cx="2786082" cy="2395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808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981200"/>
            <a:ext cx="8012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7B8DAA-E4C7-314B-A960-A77522E1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6713619" cy="45719"/>
          </a:xfrm>
        </p:spPr>
        <p:txBody>
          <a:bodyPr>
            <a:normAutofit fontScale="90000"/>
          </a:bodyPr>
          <a:lstStyle/>
          <a:p>
            <a:r>
              <a:rPr lang="ru-RU" b="1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/>
            </a:r>
            <a:br>
              <a:rPr lang="ru-RU" b="1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ru-RU" b="1" i="0" u="sng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Гражданско-правовая ответственность несовершеннолетних.</a:t>
            </a: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BF4B9F-9E10-044F-879A-F4CEA1D9A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93" y="2017414"/>
            <a:ext cx="11389178" cy="410421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Она наступает за причинение имущественного вреда кому-либо или причинение вреда здоровью, чести и достоинству и т. д. 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Гражданско-правовая ответственность – это имущественное (как правило, денежное) возмещение вреда пострадавшему лицу</a:t>
            </a:r>
            <a:r>
              <a:rPr lang="ru-RU" b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Даже если несовершеннолетний причинил вред чьему-либо здоровью или оскорбил чью-то честь и достоинство, компенсировать вред нужно будет в виде определённой денежной суммы.</a:t>
            </a:r>
          </a:p>
          <a:p>
            <a:r>
              <a:rPr lang="ru-RU" b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Несовершеннолетний, как любой гражданин, несёт  юридическую ответственность за свои поступки перед государством и другими людьми.</a:t>
            </a:r>
            <a:endParaRPr lang="ru-RU" dirty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Эта ответственность зависит от возраста и тяжести совершённого поступка. Чтобы не допускать совершения правонарушений и уметь защититься от несправедливого обвинения, нужно знать основные положения законодательства об ответственности несовершеннолетних.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Основная обязанность любого, в том числе, несовершеннолетнего гражданина соблюдать законы и не совершать правонарушений, а также не нарушать прав и законных интересов других лиц.  </a:t>
            </a:r>
            <a:r>
              <a:rPr lang="ru-RU" b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За невыполнение этой обязанности гражданин, в том числе, несовершеннолетний, может привлекаться к </a:t>
            </a:r>
            <a:r>
              <a:rPr lang="ru-RU" b="1" dirty="0" err="1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ответственностий</a:t>
            </a:r>
            <a:endParaRPr lang="ru-RU" dirty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50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62E940-2F95-E748-A92F-C2202E3D2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-1981200"/>
            <a:ext cx="11714513" cy="106754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Если подростку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нет 14 лет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– гражданскую ответственность за причинённый им вред будут нести его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родители или опекуны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Если подростку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от 14 до 18 лет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– он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сам может возместить ущерб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своим имуществом или заработком, а если такового его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нет или его недостаточно – 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возмещать опять же будут его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родители.</a:t>
            </a:r>
            <a:endParaRPr lang="ru-RU" dirty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Порядок привлечения к гражданско-правовой ответственности. 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К гражданской ответственности человек привлекается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по решению суда.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Это значит, что если подросток и его родители не хотят добровольно возместить ущерб пострадавшему, он может самостоятельно обратиться в суд с соответствующим иском к ним. Пока подростку нет 18 лет, в суде по гражданским делам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его интересы должны представлять родители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(или опекуны), но если ему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уже есть 14 лет – то суд может привлекать к участию непосредственно и самого несовершеннолетнего,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если затронуты его права и интересы. В гражданском процессе не предусмотрено мер пресечения, задержания и иных принудительных мер. Доказательства по делу собирают и представляют сам истец и ответчик.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290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54CD56-E3F7-E341-A019-797A5915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7403"/>
            <a:ext cx="8284626" cy="1963389"/>
          </a:xfrm>
        </p:spPr>
        <p:txBody>
          <a:bodyPr/>
          <a:lstStyle/>
          <a:p>
            <a:r>
              <a:rPr lang="ru-RU" b="1" i="0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Административная ответственность несовершеннолетних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0C9CBB-A1BD-0B48-8DEE-6A30C40F4673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0" y="-228229"/>
            <a:ext cx="11986658" cy="7314457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pPr lvl="8"/>
            <a:endParaRPr lang="ru-RU" dirty="0" smtClean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Этот 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вид ответственности является более мягким, чем уголовная, и наступает за менее опасные правонарушения. Административная ответственность наступает </a:t>
            </a:r>
            <a:r>
              <a:rPr lang="ru-RU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с 16 лет.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Примерами административных правонарушений являются:</a:t>
            </a:r>
          </a:p>
          <a:p>
            <a:r>
              <a:rPr lang="ru-RU" b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Побои (ст. 6.1.1 КоАП РФ) - Штраф в размере от 5 000 до 30 000 рублей;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Уничтожение или повреждение чужого имущества (ст. 7.17 КоАП РФ) - Штраф в размере от 300 до 500 рублей;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Мелкое хищение (ст. 7.27 КоАП РФ) - Штраф в размере до пятикратной стоимости похищенного имущества, но не менее одной тысячи рублей;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Заведомо ложный вызов специализированных служб (ст. 19.13 КоАП РФ) - Штраф в размере от 1000 до 1500 рублей;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Мелкое хулиганство (ст. 20.1 КоАП РФ) -   Штраф в размере от 500 до 1000 рублей;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Появление  в общественных местах в состоянии опьянения (ст. 20.21 КоАП РФ) – Штраф в размере от 500 до 1000 рублей;</a:t>
            </a:r>
          </a:p>
          <a:p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Нахождение в состоянии опьянения несовершеннолетних, потребление (распитие) ими алкогольной и спиртосодержащей продукции либо потребление ими наркотических средств или психотропных веществ, новых потенциально опасных </a:t>
            </a:r>
            <a:r>
              <a:rPr lang="ru-RU" dirty="0" err="1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психоактивных</a:t>
            </a:r>
            <a:r>
              <a:rPr lang="ru-RU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 веществ или одурманивающих веществ (ст. 20. 22 КоАП РФ)  - Штраф от 1500 до 2000 рублей;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441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86EFA41-360F-4949-BE5A-56CE2457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-2438400"/>
            <a:ext cx="11751623" cy="1091045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несовершеннолетний 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распивает спиртные напитки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(включая пиво) или появляется в состоянии опьянения в общественном месте, и при этом ему еще 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 16 лет, административную ответственность будут нести его родители.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 этом не имеет значения, каким способом было достигнуто состояние опьянения: употреблением вина, пива, либо медицинских препаратов и иных веществ.</a:t>
            </a:r>
          </a:p>
          <a:p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привлечения к административной ответственности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Дела об административных правонарушениях, совершённых несовершеннолетними, а также в их отношении, </a:t>
            </a:r>
            <a:r>
              <a:rPr lang="ru-RU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</a:t>
            </a:r>
            <a:r>
              <a:rPr lang="ru-RU" b="1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комиссиями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делам несовершеннолетних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защите их прав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 совершение административного проступка несовершеннолетнего также могут 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задержать, однако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здесь срок задержания не может превышать 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трёх часов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немедленно должны уведомляться родители подростка.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Несовершеннолетний в случае задержания должен содержаться отдельно от взрослых лиц, по истечении трёх часов его должны отпустить, но если подросток прибыл в состоянии опьянения – три часа отсчитываются с момента вытрезвления.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899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35A0C2-E115-8B42-A45C-3B7DF8EA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09" y="337457"/>
            <a:ext cx="5897191" cy="899556"/>
          </a:xfrm>
        </p:spPr>
        <p:txBody>
          <a:bodyPr>
            <a:normAutofit fontScale="90000"/>
          </a:bodyPr>
          <a:lstStyle/>
          <a:p>
            <a:r>
              <a:rPr lang="ru-RU" b="1" i="0" u="sng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Уголовная ответственность несовершеннолетних.</a:t>
            </a:r>
            <a:r>
              <a:rPr lang="ru-RU" b="0" i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A071C5-6C3C-B849-A105-D7305A3DA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7013"/>
            <a:ext cx="11578442" cy="4193474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Уголовная ответственность - это самый строгий вид ответственности. Она наступает за совершение преступлений, то есть, наиболее опасных правонарушений.</a:t>
            </a:r>
          </a:p>
          <a:p>
            <a:r>
              <a:rPr lang="ru-RU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В соответствие со ст. 20 УК РФ уголовная ответственность лица наступает, по общему правилу, по достижении им 16-летнего возраста. Согласно ч. 2 ст. 20 УК с 14 лет ответственность наступает за некоторые преступления:</a:t>
            </a:r>
          </a:p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101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C13DE77-B0E4-F74E-9A01-997527F5C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5" y="866442"/>
            <a:ext cx="10818059" cy="5561848"/>
          </a:xfrm>
        </p:spPr>
        <p:txBody>
          <a:bodyPr>
            <a:noAutofit/>
          </a:bodyPr>
          <a:lstStyle/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убийство (статья 105);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умышленное причинение средней тяжести и тяжкого вреда здоровью (статья 111, 112);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похищение человека (статья 126);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изнасилование (статья 131), насильственные действия сексуального характера (статья 132);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кража (статья 158);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грабеж (статья 161);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разбой (статья 162);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вымогательство (статья 163);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неправомерное завладение автомобилем или иным транспортным средством без цели хищения (статья 166);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умышленные уничтожение или повреждение имущества при отягчающих обстоятельствах (часть вторая статьи 167);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террористический акт (статья 205);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захват заложника (статья 206)</a:t>
            </a:r>
            <a:r>
              <a:rPr lang="ru-RU" sz="1400" b="1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;</a:t>
            </a:r>
            <a:endParaRPr lang="ru-RU" sz="1400"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заведомо ложное сообщение об акте терроризма (статья 207);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хулиганство (статья 213);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вандализм (статья 214);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хищение либо вымогательство оружия, боеприпасов, взрывчатых веществ и взрывных устройств (статья 226);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незаконное приобретение, хищение либо вымогательство хранение, перевозка, изготовление, переработка наркотических средств, психотропных веществ или аналогов (ст. 228, 229 УК РФ);</a:t>
            </a:r>
          </a:p>
          <a:p>
            <a:r>
              <a:rPr lang="ru-RU" sz="140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приведение в негодность транспортных средств или путей сообщения (статья 267).</a:t>
            </a:r>
          </a:p>
          <a:p>
            <a:endParaRPr lang="ru-RU" sz="1400"/>
          </a:p>
        </p:txBody>
      </p:sp>
    </p:spTree>
    <p:extLst>
      <p:ext uri="{BB962C8B-B14F-4D97-AF65-F5344CB8AC3E}">
        <p14:creationId xmlns="" xmlns:p14="http://schemas.microsoft.com/office/powerpoint/2010/main" val="364400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0572790-9EB2-C24F-8EBB-2C3EEED66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457200"/>
            <a:ext cx="10590211" cy="54864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Уголовными наказаниями для несовершеннолетних являются: штраф (при наличии у несовершеннолетнего самостоятельного заработка или собственного имущества), лишение права заниматься определённой деятельностью (например, предпринимательством), обязательные работы (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выполняемые в свободное от учёбы время, без оплаты труда), исправительные работы (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месту, назначенному администрацией города или района, с удержанием из заработка), арест и лишение свободы на определённый срок (до десяти лет).</a:t>
            </a:r>
          </a:p>
          <a:p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несовершеннолетний совершил преступление небольшой или средней тяжести, наказание может быть ему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заменено </a:t>
            </a: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принудительными </a:t>
            </a:r>
            <a:r>
              <a:rPr lang="ru-RU" sz="24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мерами воспитательного воздействия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(состоящих, например, в отдаче под надзор специализированному органу, обязанности возместить причинённый вред, запрете посещения определённых мест, ограничении пребывания вне дома и т. д.). Кроме того, по усмотрению суда несовершеннолетний может быть направлен в специализированное учебное заведение на срок до наступления совершеннолетия, но не более чем на 3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8758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65E248-0C3F-4A46-B6F5-D7015AE89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" y="-2906979"/>
            <a:ext cx="12135098" cy="13124706"/>
          </a:xfrm>
        </p:spPr>
        <p:txBody>
          <a:bodyPr>
            <a:normAutofit/>
          </a:bodyPr>
          <a:lstStyle/>
          <a:p>
            <a:r>
              <a:rPr lang="ru-RU" sz="1600" b="1" u="sng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Иные меры, применяемые к несовершеннолетним.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 Если несовершеннолетний в возрасте 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11 лет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и старше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совершил уголовно наказуемое деяние, но ещё не достиг возраста уголовной ответственности, либо совершил преступление средней тяжести, но был освобождён судом от наказания, он может быть помещён в 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специальное учебно-воспитательное учреждение закрытого типа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Это 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делается на основании приговора суда. Максимальный срок, на который несовершеннолетний может быть туда направлен – 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3 года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 Эта мера юридически считается не наказанием, а особой формой воспитания несовершеннолетних.</a:t>
            </a:r>
          </a:p>
          <a:p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Несовершеннолетние, совершившие общественно опасные деяния, по решению суда могут быть также временно направлены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в 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центры 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временного содержания для несовершеннолетних правонарушителей</a:t>
            </a:r>
            <a:r>
              <a:rPr lang="ru-RU" sz="1600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Там они содержатся, по общему правилу, 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не более 30 суток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К несовершеннолетним, содержащимся в специальных образовательных учреждениях, могут применяться такие меры взыскания,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как 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предупреждение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, выговор и строгий выговор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Ещё одной мерой, применяемой к несовершеннолетним, является 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исключение из образовательного учреждения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 (школы, училища и т. д.). Оно может применяться за грубые и неоднократные нарушения устава учреждения или совершение противоправных действий по решению администрации учреждения. Однако эта мера может применяться только к подросткам, </a:t>
            </a:r>
            <a:r>
              <a:rPr lang="ru-RU" sz="1600" b="1" i="1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достигшим 15 лет</a:t>
            </a:r>
            <a:r>
              <a:rPr lang="ru-RU" sz="160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466135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341</Words>
  <Application>Microsoft Office PowerPoint</Application>
  <PresentationFormat>Произвольный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Сетка</vt:lpstr>
      <vt:lpstr>ОтвеТсТвенность несовершеннолетних   </vt:lpstr>
      <vt:lpstr> Гражданско-правовая ответственность несовершеннолетних. </vt:lpstr>
      <vt:lpstr>Слайд 3</vt:lpstr>
      <vt:lpstr>Административная ответственность несовершеннолетних</vt:lpstr>
      <vt:lpstr>Слайд 5</vt:lpstr>
      <vt:lpstr>Уголовная ответственность несовершеннолетних. 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Отвественность несовершеннолетних   </dc:title>
  <dc:creator>Премудрая Настасья</dc:creator>
  <cp:lastModifiedBy>User</cp:lastModifiedBy>
  <cp:revision>6</cp:revision>
  <dcterms:created xsi:type="dcterms:W3CDTF">2020-10-06T13:11:17Z</dcterms:created>
  <dcterms:modified xsi:type="dcterms:W3CDTF">2020-10-08T11:28:58Z</dcterms:modified>
</cp:coreProperties>
</file>