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>
      <p:cViewPr varScale="1">
        <p:scale>
          <a:sx n="75" d="100"/>
          <a:sy n="75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2F29-3BC3-457C-BF53-5466F381A78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3C8-C42B-42B7-8E3A-824C3B2D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2F29-3BC3-457C-BF53-5466F381A78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3C8-C42B-42B7-8E3A-824C3B2D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2F29-3BC3-457C-BF53-5466F381A78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3C8-C42B-42B7-8E3A-824C3B2D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2F29-3BC3-457C-BF53-5466F381A78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3C8-C42B-42B7-8E3A-824C3B2D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2F29-3BC3-457C-BF53-5466F381A78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3C8-C42B-42B7-8E3A-824C3B2D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2F29-3BC3-457C-BF53-5466F381A78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3C8-C42B-42B7-8E3A-824C3B2D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2F29-3BC3-457C-BF53-5466F381A78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3C8-C42B-42B7-8E3A-824C3B2D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2F29-3BC3-457C-BF53-5466F381A78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3C8-C42B-42B7-8E3A-824C3B2D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2F29-3BC3-457C-BF53-5466F381A78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3C8-C42B-42B7-8E3A-824C3B2D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2F29-3BC3-457C-BF53-5466F381A78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3C8-C42B-42B7-8E3A-824C3B2D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2F29-3BC3-457C-BF53-5466F381A78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3C8-C42B-42B7-8E3A-824C3B2D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D2F29-3BC3-457C-BF53-5466F381A78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4E3C8-C42B-42B7-8E3A-824C3B2DE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ПАЛЬЧИКОВАЯ </a:t>
            </a:r>
            <a:b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ГИМНАСТИКА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293096"/>
            <a:ext cx="432048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Рекомендации </a:t>
            </a:r>
          </a:p>
          <a:p>
            <a:r>
              <a:rPr lang="ru-RU" dirty="0" smtClean="0"/>
              <a:t>для родителей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72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«МЫ ТОПАЛИ».</a:t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latin typeface="Bookman Old Style" panose="02050604050505020204" pitchFamily="18" charset="0"/>
              </a:rPr>
              <a:t>Ударяем </a:t>
            </a:r>
            <a:r>
              <a:rPr lang="ru-RU" sz="2000" i="1" dirty="0">
                <a:latin typeface="Bookman Old Style" panose="02050604050505020204" pitchFamily="18" charset="0"/>
              </a:rPr>
              <a:t>по очереди каждым пальчиком по столу, как при игре на пианино.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Мы то-па-ли, мы то-па-ли,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До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то-по-ля до-то-па-ли,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До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то-по-ля до-то-па-ли,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Чуть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но-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ги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не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от-то-па-ли!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3879925"/>
            <a:ext cx="3061619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46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«ЦЕПОЧКА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»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i="1" dirty="0" smtClean="0">
                <a:latin typeface="Bookman Old Style" panose="02050604050505020204" pitchFamily="18" charset="0"/>
              </a:rPr>
              <a:t>Делаем </a:t>
            </a:r>
            <a:r>
              <a:rPr lang="ru-RU" sz="2400" i="1" dirty="0">
                <a:latin typeface="Bookman Old Style" panose="02050604050505020204" pitchFamily="18" charset="0"/>
              </a:rPr>
              <a:t>колечки, поочередно соединяя большой палец с остальными на одной руке. В них попеременно продеваем такие же колечки из пальчиков другой руки. 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Колечко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 колечком соединяем,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Цепочку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из пальчиков мы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получаем!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933056"/>
            <a:ext cx="5381757" cy="2460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47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8233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Для чего нужна пальчиковая гимнастика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?</a:t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5600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1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Упражняя 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ритмично двигая пальчиками, малыш активизирует речевые центры головного 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мозга, тем самым развивается речь.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Пальчиковая гимнастика развивает умение малыша подражать нам, 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взрослым, 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 вслушиваться в нашу речь и ее 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понимать, 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повышает речевую 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активность, создает 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благоприятную эмоциональную 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атмосферу.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Учит ребенка концентрировать внимание и правильно его распределять. П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роизвольно 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управлять своим вниманием ребенок сможет научиться только к возрасту 6-7 лет. И от этого умения во многом будут зависеть его школьные успехи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Пальчиковая гимнастика способствует развитию фантазии 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воображения. 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уками 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можно «рассказывать» целые 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истории. 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Сначала пример покажет мама или папа, а уж потом и ребенок может сочинить свои «пальчиковые истории».</a:t>
            </a:r>
            <a:b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П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осле 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всех этих упражнений кисти и пальцы рук станут сильными, подвижными, гибкими. А это так поможет в дальнейшем в освоении навыка письма!</a:t>
            </a:r>
            <a:b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 Любые 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упражнения эффективны только если вы делаете их регулярно. Вот и пальчиковые игры принесут эффект при ежедневных занятиях 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минут 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5.</a:t>
            </a:r>
            <a:b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«МОЯ СЕМЬЯ».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620688"/>
            <a:ext cx="8543956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Этот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пальчик – дедушка,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Этот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пальчик – бабушка,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Этот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пальчик – папочка,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Этот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пальчик – мамочка.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Этот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пальчик – я.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Вот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и вся моя семья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i="1" dirty="0" smtClean="0">
                <a:latin typeface="Bookman Old Style" panose="02050604050505020204" pitchFamily="18" charset="0"/>
              </a:rPr>
              <a:t>Исходное </a:t>
            </a:r>
            <a:r>
              <a:rPr lang="ru-RU" sz="2000" i="1" dirty="0">
                <a:latin typeface="Bookman Old Style" panose="02050604050505020204" pitchFamily="18" charset="0"/>
              </a:rPr>
              <a:t>положение — пальцы в кулаке. Разгибаем по одному, начиная с </a:t>
            </a:r>
            <a:r>
              <a:rPr lang="ru-RU" sz="2000" i="1" dirty="0" smtClean="0">
                <a:latin typeface="Bookman Old Style" panose="02050604050505020204" pitchFamily="18" charset="0"/>
              </a:rPr>
              <a:t>большого. На </a:t>
            </a:r>
            <a:r>
              <a:rPr lang="ru-RU" sz="2000" i="1" dirty="0">
                <a:latin typeface="Bookman Old Style" panose="02050604050505020204" pitchFamily="18" charset="0"/>
              </a:rPr>
              <a:t>последней строчке — ритмично сжимаем-разжимаем </a:t>
            </a:r>
            <a:r>
              <a:rPr lang="ru-RU" sz="2000" i="1" dirty="0" smtClean="0">
                <a:latin typeface="Bookman Old Style" panose="02050604050505020204" pitchFamily="18" charset="0"/>
              </a:rPr>
              <a:t>пальцы.</a:t>
            </a:r>
            <a:endParaRPr lang="ru-RU" sz="20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Bookman Old Style" panose="02050604050505020204" pitchFamily="18" charset="0"/>
              </a:rPr>
              <a:t>Второй </a:t>
            </a:r>
            <a:r>
              <a:rPr lang="ru-RU" sz="2000" i="1" dirty="0">
                <a:latin typeface="Bookman Old Style" panose="02050604050505020204" pitchFamily="18" charset="0"/>
              </a:rPr>
              <a:t>вариант игры — поочередно сгибать пальцы в кулак</a:t>
            </a:r>
            <a:r>
              <a:rPr lang="ru-RU" sz="2000" i="1" dirty="0" smtClean="0">
                <a:latin typeface="Bookman Old Style" panose="02050604050505020204" pitchFamily="18" charset="0"/>
              </a:rPr>
              <a:t>, начиная </a:t>
            </a:r>
            <a:r>
              <a:rPr lang="ru-RU" sz="2000" i="1" dirty="0">
                <a:latin typeface="Bookman Old Style" panose="02050604050505020204" pitchFamily="18" charset="0"/>
              </a:rPr>
              <a:t>с </a:t>
            </a:r>
            <a:r>
              <a:rPr lang="ru-RU" sz="2000" i="1" dirty="0" smtClean="0">
                <a:latin typeface="Bookman Old Style" panose="02050604050505020204" pitchFamily="18" charset="0"/>
              </a:rPr>
              <a:t>большого.</a:t>
            </a:r>
            <a:endParaRPr lang="ru-RU" sz="2000" i="1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969448"/>
            <a:ext cx="3109229" cy="2359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45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«ДОМИК».</a:t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836712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Раз, два, три, четыре, пять –</a:t>
            </a:r>
          </a:p>
          <a:p>
            <a:pPr marL="0" indent="0">
              <a:buNone/>
            </a:pPr>
            <a:r>
              <a:rPr lang="ru-RU" sz="2200" i="1" dirty="0">
                <a:latin typeface="Bookman Old Style" panose="02050604050505020204" pitchFamily="18" charset="0"/>
              </a:rPr>
              <a:t>(из кулака поочередно разгибаем </a:t>
            </a:r>
            <a:endParaRPr lang="ru-RU" sz="2200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Bookman Old Style" panose="02050604050505020204" pitchFamily="18" charset="0"/>
              </a:rPr>
              <a:t>пальцы, начиная </a:t>
            </a:r>
            <a:r>
              <a:rPr lang="ru-RU" sz="2200" i="1" dirty="0">
                <a:latin typeface="Bookman Old Style" panose="02050604050505020204" pitchFamily="18" charset="0"/>
              </a:rPr>
              <a:t>с большого)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Вышли 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пальчики гулять.</a:t>
            </a:r>
          </a:p>
          <a:p>
            <a:pPr marL="0" indent="0">
              <a:buNone/>
            </a:pPr>
            <a:r>
              <a:rPr lang="ru-RU" sz="2200" i="1" dirty="0">
                <a:latin typeface="Bookman Old Style" panose="02050604050505020204" pitchFamily="18" charset="0"/>
              </a:rPr>
              <a:t>(ритмично </a:t>
            </a:r>
            <a:r>
              <a:rPr lang="ru-RU" sz="2200" i="1" dirty="0" smtClean="0">
                <a:latin typeface="Bookman Old Style" panose="02050604050505020204" pitchFamily="18" charset="0"/>
              </a:rPr>
              <a:t>сжимаем-</a:t>
            </a:r>
          </a:p>
          <a:p>
            <a:pPr marL="0" indent="0">
              <a:buNone/>
            </a:pPr>
            <a:r>
              <a:rPr lang="ru-RU" sz="2200" i="1" dirty="0" smtClean="0">
                <a:latin typeface="Bookman Old Style" panose="02050604050505020204" pitchFamily="18" charset="0"/>
              </a:rPr>
              <a:t>разжимаем </a:t>
            </a:r>
            <a:r>
              <a:rPr lang="ru-RU" sz="2200" i="1" dirty="0">
                <a:latin typeface="Bookman Old Style" panose="02050604050505020204" pitchFamily="18" charset="0"/>
              </a:rPr>
              <a:t>пальцы)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Раз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, два, три, четыре, пять –</a:t>
            </a:r>
          </a:p>
          <a:p>
            <a:pPr marL="0" indent="0">
              <a:buNone/>
            </a:pPr>
            <a:r>
              <a:rPr lang="ru-RU" sz="2200" i="1" dirty="0">
                <a:latin typeface="Bookman Old Style" panose="02050604050505020204" pitchFamily="18" charset="0"/>
              </a:rPr>
              <a:t>(по очереди сгибаем пальцы </a:t>
            </a:r>
            <a:endParaRPr lang="ru-RU" sz="2200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Bookman Old Style" panose="02050604050505020204" pitchFamily="18" charset="0"/>
              </a:rPr>
              <a:t>в </a:t>
            </a:r>
            <a:r>
              <a:rPr lang="ru-RU" sz="2200" i="1" dirty="0">
                <a:latin typeface="Bookman Old Style" panose="02050604050505020204" pitchFamily="18" charset="0"/>
              </a:rPr>
              <a:t>кулак, начиная с мизинца)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В 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домик спрятались опять.</a:t>
            </a:r>
          </a:p>
          <a:p>
            <a:pPr marL="0" indent="0">
              <a:buNone/>
            </a:pPr>
            <a:r>
              <a:rPr lang="ru-RU" sz="2200" i="1" dirty="0">
                <a:latin typeface="Bookman Old Style" panose="02050604050505020204" pitchFamily="18" charset="0"/>
              </a:rPr>
              <a:t>(ритмично </a:t>
            </a:r>
            <a:r>
              <a:rPr lang="ru-RU" sz="2200" i="1" dirty="0" smtClean="0">
                <a:latin typeface="Bookman Old Style" panose="02050604050505020204" pitchFamily="18" charset="0"/>
              </a:rPr>
              <a:t>сжимаем-</a:t>
            </a:r>
          </a:p>
          <a:p>
            <a:pPr marL="0" indent="0">
              <a:buNone/>
            </a:pPr>
            <a:r>
              <a:rPr lang="ru-RU" sz="2200" i="1" dirty="0" smtClean="0">
                <a:latin typeface="Bookman Old Style" panose="02050604050505020204" pitchFamily="18" charset="0"/>
              </a:rPr>
              <a:t>разжимаем </a:t>
            </a:r>
            <a:r>
              <a:rPr lang="ru-RU" sz="2200" i="1" dirty="0">
                <a:latin typeface="Bookman Old Style" panose="02050604050505020204" pitchFamily="18" charset="0"/>
              </a:rPr>
              <a:t>пальцы)</a:t>
            </a:r>
          </a:p>
          <a:p>
            <a:endParaRPr lang="ru-RU" dirty="0"/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3737956"/>
            <a:ext cx="2859272" cy="2493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12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«ЗА РАБОТУ!»</a:t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620688"/>
            <a:ext cx="8120924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Ну-ка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, братцы, за работу!     </a:t>
            </a:r>
            <a:endParaRPr lang="ru-RU" sz="8000" b="1" dirty="0" smtClean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8000" i="1" dirty="0">
                <a:latin typeface="Bookman Old Style" panose="02050604050505020204" pitchFamily="18" charset="0"/>
              </a:rPr>
              <a:t>(пальцы сжаты в кулак)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Покажи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свою охоту. </a:t>
            </a:r>
            <a:endParaRPr lang="ru-RU" sz="8000" b="1" dirty="0" smtClean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Большаку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– дрова рубить.</a:t>
            </a: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        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8000" i="1" dirty="0">
                <a:latin typeface="Bookman Old Style" panose="02050604050505020204" pitchFamily="18" charset="0"/>
              </a:rPr>
              <a:t>(разгибаем большой палец</a:t>
            </a:r>
            <a:r>
              <a:rPr lang="ru-RU" sz="8000" i="1" dirty="0" smtClean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Печки все – тебе топить.</a:t>
            </a:r>
          </a:p>
          <a:p>
            <a:pPr marL="0" indent="0">
              <a:buNone/>
            </a:pPr>
            <a:r>
              <a:rPr lang="ru-RU" sz="8000" i="1" dirty="0" smtClean="0">
                <a:latin typeface="Bookman Old Style" panose="02050604050505020204" pitchFamily="18" charset="0"/>
              </a:rPr>
              <a:t>(разгибаем указательный палец)</a:t>
            </a:r>
            <a:endParaRPr lang="ru-RU" sz="8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Тебе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– воду носить.                </a:t>
            </a:r>
            <a:endParaRPr lang="ru-RU" sz="8000" b="1" dirty="0" smtClean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8000" i="1" dirty="0" smtClean="0">
                <a:latin typeface="Bookman Old Style" panose="02050604050505020204" pitchFamily="18" charset="0"/>
              </a:rPr>
              <a:t> (разгибаем средний палец)</a:t>
            </a:r>
            <a:endParaRPr lang="ru-RU" sz="8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А тебе  — посуду мыть</a:t>
            </a: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8000" i="1" dirty="0" smtClean="0">
                <a:latin typeface="Bookman Old Style" panose="02050604050505020204" pitchFamily="18" charset="0"/>
              </a:rPr>
              <a:t>(разгибаем безымянный палец)</a:t>
            </a:r>
            <a:endParaRPr lang="ru-RU" sz="80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А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потом всем песни петь.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Песни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петь да плясать,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Наших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деток забавлять.</a:t>
            </a:r>
          </a:p>
          <a:p>
            <a:pPr marL="0" indent="0">
              <a:buNone/>
            </a:pPr>
            <a:r>
              <a:rPr lang="ru-RU" sz="8000" i="1" dirty="0">
                <a:latin typeface="Bookman Old Style" panose="02050604050505020204" pitchFamily="18" charset="0"/>
              </a:rPr>
              <a:t>(на последних трех строчках — </a:t>
            </a:r>
            <a:endParaRPr lang="ru-RU" sz="8000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8000" i="1" dirty="0" smtClean="0">
                <a:latin typeface="Bookman Old Style" panose="02050604050505020204" pitchFamily="18" charset="0"/>
              </a:rPr>
              <a:t>кисти </a:t>
            </a:r>
            <a:r>
              <a:rPr lang="ru-RU" sz="8000" i="1" dirty="0">
                <a:latin typeface="Bookman Old Style" panose="02050604050505020204" pitchFamily="18" charset="0"/>
              </a:rPr>
              <a:t>рук с выпрямленными пальцами </a:t>
            </a:r>
            <a:endParaRPr lang="ru-RU" sz="8000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8000" i="1" dirty="0" smtClean="0">
                <a:latin typeface="Bookman Old Style" panose="02050604050505020204" pitchFamily="18" charset="0"/>
              </a:rPr>
              <a:t>поворачиваем </a:t>
            </a:r>
            <a:r>
              <a:rPr lang="ru-RU" sz="8000" i="1" dirty="0">
                <a:latin typeface="Bookman Old Style" panose="02050604050505020204" pitchFamily="18" charset="0"/>
              </a:rPr>
              <a:t>вправо-влево)</a:t>
            </a:r>
          </a:p>
          <a:p>
            <a:endParaRPr lang="ru-RU" sz="8000" i="1" dirty="0">
              <a:latin typeface="Bookman Old Style" panose="02050604050505020204" pitchFamily="18" charset="0"/>
            </a:endParaRPr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2420888"/>
            <a:ext cx="2798492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33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«ПАЛЬЧИКИ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ЛОЖАТСЯ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СПАТЬ»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5110960"/>
          </a:xfrm>
        </p:spPr>
        <p:txBody>
          <a:bodyPr>
            <a:normAutofit fontScale="62500" lnSpcReduction="20000"/>
          </a:bodyPr>
          <a:lstStyle/>
          <a:p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38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Этот пальчик хочет спать,</a:t>
            </a:r>
          </a:p>
          <a:p>
            <a:pPr marL="0" indent="0">
              <a:buNone/>
            </a:pPr>
            <a:r>
              <a:rPr lang="ru-RU" sz="2900" i="1" dirty="0">
                <a:latin typeface="Bookman Old Style" panose="02050604050505020204" pitchFamily="18" charset="0"/>
              </a:rPr>
              <a:t>(поочередно сгибаем пальцы </a:t>
            </a:r>
            <a:endParaRPr lang="ru-RU" sz="2900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900" i="1" dirty="0" smtClean="0">
                <a:latin typeface="Bookman Old Style" panose="02050604050505020204" pitchFamily="18" charset="0"/>
              </a:rPr>
              <a:t>в </a:t>
            </a:r>
            <a:r>
              <a:rPr lang="ru-RU" sz="2900" i="1" dirty="0">
                <a:latin typeface="Bookman Old Style" panose="02050604050505020204" pitchFamily="18" charset="0"/>
              </a:rPr>
              <a:t>кулак, начиная с большого)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Этот </a:t>
            </a:r>
            <a:r>
              <a:rPr lang="ru-RU" sz="38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пальчик – прыг в кровать!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Этот </a:t>
            </a:r>
            <a:r>
              <a:rPr lang="ru-RU" sz="38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пальчик – прикорнул,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Этот </a:t>
            </a:r>
            <a:r>
              <a:rPr lang="ru-RU" sz="38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пальчик уж заснул.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Ну </a:t>
            </a:r>
            <a:r>
              <a:rPr lang="ru-RU" sz="38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а этот долго спал,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А </a:t>
            </a:r>
            <a:r>
              <a:rPr lang="ru-RU" sz="38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потом будить всех стал.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Встали </a:t>
            </a:r>
            <a:r>
              <a:rPr lang="ru-RU" sz="38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пальчики! Ура!</a:t>
            </a:r>
          </a:p>
          <a:p>
            <a:pPr marL="0" indent="0">
              <a:buNone/>
            </a:pPr>
            <a:r>
              <a:rPr lang="ru-RU" i="1" dirty="0">
                <a:latin typeface="Bookman Old Style" panose="02050604050505020204" pitchFamily="18" charset="0"/>
              </a:rPr>
              <a:t>(выпрямляем все пальцы)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Нам </a:t>
            </a:r>
            <a:r>
              <a:rPr lang="ru-RU" sz="38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гулять идти пора!</a:t>
            </a:r>
          </a:p>
          <a:p>
            <a:pPr marL="0" indent="0">
              <a:buNone/>
            </a:pPr>
            <a:r>
              <a:rPr lang="ru-RU" i="1" dirty="0">
                <a:latin typeface="Bookman Old Style" panose="02050604050505020204" pitchFamily="18" charset="0"/>
              </a:rPr>
              <a:t>(ритмично </a:t>
            </a:r>
            <a:r>
              <a:rPr lang="ru-RU" i="1" dirty="0" smtClean="0">
                <a:latin typeface="Bookman Old Style" panose="02050604050505020204" pitchFamily="18" charset="0"/>
              </a:rPr>
              <a:t>сжимаем-</a:t>
            </a:r>
          </a:p>
          <a:p>
            <a:pPr marL="0" indent="0">
              <a:buNone/>
            </a:pPr>
            <a:r>
              <a:rPr lang="ru-RU" i="1" dirty="0" smtClean="0">
                <a:latin typeface="Bookman Old Style" panose="02050604050505020204" pitchFamily="18" charset="0"/>
              </a:rPr>
              <a:t>разжимаем </a:t>
            </a:r>
            <a:r>
              <a:rPr lang="ru-RU" i="1" dirty="0">
                <a:latin typeface="Bookman Old Style" panose="02050604050505020204" pitchFamily="18" charset="0"/>
              </a:rPr>
              <a:t>пальцы)</a:t>
            </a:r>
          </a:p>
          <a:p>
            <a:endParaRPr lang="ru-RU" dirty="0"/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573016"/>
            <a:ext cx="3679135" cy="2518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55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«ПАЛЬЧИКИ ЗДОРОВАЮТСЯ»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Bookman Old Style" panose="02050604050505020204" pitchFamily="18" charset="0"/>
              </a:rPr>
              <a:t>Упражнение </a:t>
            </a:r>
            <a:r>
              <a:rPr lang="ru-RU" sz="2200" i="1" dirty="0">
                <a:latin typeface="Bookman Old Style" panose="02050604050505020204" pitchFamily="18" charset="0"/>
              </a:rPr>
              <a:t>выполняется сначала одной рукой, потом — второй, потом — двумя одновременно. Кончиком большого пальца поочередно касаемся-«здороваемся» с каждым пальцем</a:t>
            </a:r>
            <a:r>
              <a:rPr lang="ru-RU" sz="2200" i="1" dirty="0" smtClean="0"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— Здравствуй, указательный!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—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Привет, средний!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—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Здорово, безымянный!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—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Как дела, мизинец?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3705136"/>
            <a:ext cx="3810330" cy="29385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7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7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«ГОСТИ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»</a:t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В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гости к пальчику большому</a:t>
            </a:r>
          </a:p>
          <a:p>
            <a:pPr marL="0" indent="0">
              <a:buNone/>
            </a:pPr>
            <a:r>
              <a:rPr lang="ru-RU" sz="2900" i="1" dirty="0">
                <a:latin typeface="Bookman Old Style" panose="02050604050505020204" pitchFamily="18" charset="0"/>
              </a:rPr>
              <a:t>(руки сжаты в кулаки, оба </a:t>
            </a:r>
            <a:endParaRPr lang="ru-RU" sz="2900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900" i="1" dirty="0" smtClean="0">
                <a:latin typeface="Bookman Old Style" panose="02050604050505020204" pitchFamily="18" charset="0"/>
              </a:rPr>
              <a:t>больших </a:t>
            </a:r>
            <a:r>
              <a:rPr lang="ru-RU" sz="2900" i="1" dirty="0">
                <a:latin typeface="Bookman Old Style" panose="02050604050505020204" pitchFamily="18" charset="0"/>
              </a:rPr>
              <a:t>пальца подняты вверх)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Приходили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прямо к дому</a:t>
            </a:r>
          </a:p>
          <a:p>
            <a:pPr marL="0" indent="0">
              <a:buNone/>
            </a:pPr>
            <a:r>
              <a:rPr lang="ru-RU" sz="2900" i="1" dirty="0" smtClean="0">
                <a:latin typeface="Bookman Old Style" panose="02050604050505020204" pitchFamily="18" charset="0"/>
              </a:rPr>
              <a:t>(</a:t>
            </a:r>
            <a:r>
              <a:rPr lang="ru-RU" sz="2900" i="1" dirty="0">
                <a:latin typeface="Bookman Old Style" panose="02050604050505020204" pitchFamily="18" charset="0"/>
              </a:rPr>
              <a:t>две ладони сомкнуты под углом как крыша)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Указательный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и средний,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Безымянный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и последний.</a:t>
            </a:r>
          </a:p>
          <a:p>
            <a:pPr marL="0" indent="0">
              <a:buNone/>
            </a:pPr>
            <a:r>
              <a:rPr lang="ru-RU" sz="2600" i="1" dirty="0">
                <a:latin typeface="Bookman Old Style" panose="02050604050505020204" pitchFamily="18" charset="0"/>
              </a:rPr>
              <a:t>(называемые пальцы соединяются </a:t>
            </a:r>
            <a:endParaRPr lang="ru-RU" sz="2600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600" i="1" dirty="0" smtClean="0">
                <a:latin typeface="Bookman Old Style" panose="02050604050505020204" pitchFamily="18" charset="0"/>
              </a:rPr>
              <a:t>с </a:t>
            </a:r>
            <a:r>
              <a:rPr lang="ru-RU" sz="2600" i="1" dirty="0">
                <a:latin typeface="Bookman Old Style" panose="02050604050505020204" pitchFamily="18" charset="0"/>
              </a:rPr>
              <a:t>большим пальцем)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А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мизинчик-малышок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Сам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забрался на порог.</a:t>
            </a:r>
          </a:p>
          <a:p>
            <a:pPr marL="0" indent="0">
              <a:buNone/>
            </a:pPr>
            <a:r>
              <a:rPr lang="ru-RU" sz="2600" i="1" dirty="0">
                <a:latin typeface="Bookman Old Style" panose="02050604050505020204" pitchFamily="18" charset="0"/>
              </a:rPr>
              <a:t>(руки в кулаке, подняты вверх оба мизинца)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Вместе пальчики -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друзья.</a:t>
            </a:r>
          </a:p>
          <a:p>
            <a:pPr marL="0" indent="0">
              <a:buNone/>
            </a:pPr>
            <a:r>
              <a:rPr lang="ru-RU" sz="2600" i="1" dirty="0">
                <a:latin typeface="Bookman Old Style" panose="02050604050505020204" pitchFamily="18" charset="0"/>
              </a:rPr>
              <a:t>(ритмично сжимаем-разжимаем пальцы)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Друг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без друга им нельзя.</a:t>
            </a:r>
          </a:p>
          <a:p>
            <a:pPr marL="0" indent="0">
              <a:buNone/>
            </a:pPr>
            <a:r>
              <a:rPr lang="ru-RU" sz="2600" i="1" dirty="0">
                <a:latin typeface="Bookman Old Style" panose="02050604050505020204" pitchFamily="18" charset="0"/>
              </a:rPr>
              <a:t>(руки соединяем в замок)</a:t>
            </a:r>
          </a:p>
          <a:p>
            <a:endParaRPr lang="ru-RU" dirty="0"/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442990"/>
            <a:ext cx="3149614" cy="2049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29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«ПАЛЬЧИК-МАЛЬЧИК».</a:t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latin typeface="Bookman Old Style" panose="02050604050505020204" pitchFamily="18" charset="0"/>
              </a:rPr>
              <a:t>Из </a:t>
            </a:r>
            <a:r>
              <a:rPr lang="ru-RU" sz="2000" i="1" dirty="0">
                <a:latin typeface="Bookman Old Style" panose="02050604050505020204" pitchFamily="18" charset="0"/>
              </a:rPr>
              <a:t>кулака поочередно разгибаются пальцы, начиная с мизинца. Можно помогать второй рукой.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Пальчик-мальчик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, где ты был,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этим братцем – в лес ходил,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этим братцем – щи варил,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этим братцем – кашу ел,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С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этим братцем – песню пел!</a:t>
            </a:r>
          </a:p>
          <a:p>
            <a:endParaRPr lang="ru-RU" dirty="0"/>
          </a:p>
        </p:txBody>
      </p:sp>
      <p:pic>
        <p:nvPicPr>
          <p:cNvPr id="11" name="Рисунок 10" descr="do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5604872"/>
            <a:ext cx="1714512" cy="12531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933056"/>
            <a:ext cx="3805243" cy="2668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02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собака</Template>
  <TotalTime>93</TotalTime>
  <Words>587</Words>
  <Application>Microsoft Office PowerPoint</Application>
  <PresentationFormat>Экран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dog</vt:lpstr>
      <vt:lpstr>ПАЛЬЧИКОВАЯ  ГИМНАСТИКА</vt:lpstr>
      <vt:lpstr>Для чего нужна пальчиковая гимнастика? </vt:lpstr>
      <vt:lpstr> «МОЯ СЕМЬЯ».  </vt:lpstr>
      <vt:lpstr>«ДОМИК». </vt:lpstr>
      <vt:lpstr>«ЗА РАБОТУ!» </vt:lpstr>
      <vt:lpstr>«ПАЛЬЧИКИ ЛОЖАТСЯ СПАТЬ» </vt:lpstr>
      <vt:lpstr>«ПАЛЬЧИКИ ЗДОРОВАЮТСЯ»  </vt:lpstr>
      <vt:lpstr>«ГОСТИ» </vt:lpstr>
      <vt:lpstr>«ПАЛЬЧИК-МАЛЬЧИК». </vt:lpstr>
      <vt:lpstr>«МЫ ТОПАЛИ». </vt:lpstr>
      <vt:lpstr>«ЦЕПОЧКА»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User</cp:lastModifiedBy>
  <cp:revision>15</cp:revision>
  <dcterms:created xsi:type="dcterms:W3CDTF">2016-11-26T08:24:14Z</dcterms:created>
  <dcterms:modified xsi:type="dcterms:W3CDTF">2020-04-16T14:07:44Z</dcterms:modified>
</cp:coreProperties>
</file>